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trictFirstAndLastChars="0" embedTrueTypeFonts="1" saveSubsetFonts="1" autoCompressPictures="0">
  <p:sldMasterIdLst>
    <p:sldMasterId id="2147483659" r:id="rId1"/>
  </p:sldMasterIdLst>
  <p:notesMasterIdLst>
    <p:notesMasterId r:id="rId6"/>
  </p:notesMasterIdLst>
  <p:sldIdLst>
    <p:sldId id="258" r:id="rId2"/>
    <p:sldId id="264" r:id="rId3"/>
    <p:sldId id="265" r:id="rId4"/>
    <p:sldId id="280" r:id="rId5"/>
  </p:sldIdLst>
  <p:sldSz cx="9144000" cy="5143500" type="screen16x9"/>
  <p:notesSz cx="6858000" cy="9144000"/>
  <p:embeddedFontLst>
    <p:embeddedFont>
      <p:font typeface="Oswald" panose="00000500000000000000" pitchFamily="2" charset="0"/>
      <p:regular r:id="rId7"/>
      <p:bold r:id="rId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43"/>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f7aa808439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f7aa808439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Mike 2 min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fd95377e8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fd95377e8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Daniel introduces himself and the work he does for ENP </a:t>
            </a:r>
            <a:endParaRPr/>
          </a:p>
          <a:p>
            <a:pPr marL="0" lvl="0" indent="0" algn="l" rtl="0">
              <a:spcBef>
                <a:spcPts val="0"/>
              </a:spcBef>
              <a:spcAft>
                <a:spcPts val="0"/>
              </a:spcAft>
              <a:buNone/>
            </a:pPr>
            <a:r>
              <a:rPr lang="en"/>
              <a:t>3-5 minutes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fd95377e89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fd95377e89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Daniel revisits the systems iceberg structure and makes connections to the problems to policies.</a:t>
            </a:r>
            <a:endParaRPr/>
          </a:p>
          <a:p>
            <a:pPr marL="0" lvl="0" indent="0" algn="l" rtl="0">
              <a:spcBef>
                <a:spcPts val="0"/>
              </a:spcBef>
              <a:spcAft>
                <a:spcPts val="0"/>
              </a:spcAft>
              <a:buNone/>
            </a:pPr>
            <a:r>
              <a:rPr lang="en"/>
              <a:t>3-5 min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f7aa808439_0_9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f7aa808439_0_9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Mike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0"/>
              </a:spcBef>
              <a:spcAft>
                <a:spcPts val="0"/>
              </a:spcAft>
              <a:buClr>
                <a:schemeClr val="lt2"/>
              </a:buClr>
              <a:buSzPts val="1400"/>
              <a:buChar char="○"/>
              <a:defRPr>
                <a:solidFill>
                  <a:schemeClr val="lt2"/>
                </a:solidFill>
              </a:defRPr>
            </a:lvl2pPr>
            <a:lvl3pPr marL="1371600" lvl="2" indent="-317500">
              <a:lnSpc>
                <a:spcPct val="115000"/>
              </a:lnSpc>
              <a:spcBef>
                <a:spcPts val="0"/>
              </a:spcBef>
              <a:spcAft>
                <a:spcPts val="0"/>
              </a:spcAft>
              <a:buClr>
                <a:schemeClr val="lt2"/>
              </a:buClr>
              <a:buSzPts val="1400"/>
              <a:buChar char="■"/>
              <a:defRPr>
                <a:solidFill>
                  <a:schemeClr val="lt2"/>
                </a:solidFill>
              </a:defRPr>
            </a:lvl3pPr>
            <a:lvl4pPr marL="1828800" lvl="3" indent="-317500">
              <a:lnSpc>
                <a:spcPct val="115000"/>
              </a:lnSpc>
              <a:spcBef>
                <a:spcPts val="0"/>
              </a:spcBef>
              <a:spcAft>
                <a:spcPts val="0"/>
              </a:spcAft>
              <a:buClr>
                <a:schemeClr val="lt2"/>
              </a:buClr>
              <a:buSzPts val="1400"/>
              <a:buChar char="●"/>
              <a:defRPr>
                <a:solidFill>
                  <a:schemeClr val="lt2"/>
                </a:solidFill>
              </a:defRPr>
            </a:lvl4pPr>
            <a:lvl5pPr marL="2286000" lvl="4" indent="-317500">
              <a:lnSpc>
                <a:spcPct val="115000"/>
              </a:lnSpc>
              <a:spcBef>
                <a:spcPts val="0"/>
              </a:spcBef>
              <a:spcAft>
                <a:spcPts val="0"/>
              </a:spcAft>
              <a:buClr>
                <a:schemeClr val="lt2"/>
              </a:buClr>
              <a:buSzPts val="1400"/>
              <a:buChar char="○"/>
              <a:defRPr>
                <a:solidFill>
                  <a:schemeClr val="lt2"/>
                </a:solidFill>
              </a:defRPr>
            </a:lvl5pPr>
            <a:lvl6pPr marL="2743200" lvl="5" indent="-317500">
              <a:lnSpc>
                <a:spcPct val="115000"/>
              </a:lnSpc>
              <a:spcBef>
                <a:spcPts val="0"/>
              </a:spcBef>
              <a:spcAft>
                <a:spcPts val="0"/>
              </a:spcAft>
              <a:buClr>
                <a:schemeClr val="lt2"/>
              </a:buClr>
              <a:buSzPts val="1400"/>
              <a:buChar char="■"/>
              <a:defRPr>
                <a:solidFill>
                  <a:schemeClr val="lt2"/>
                </a:solidFill>
              </a:defRPr>
            </a:lvl6pPr>
            <a:lvl7pPr marL="3200400" lvl="6" indent="-317500">
              <a:lnSpc>
                <a:spcPct val="115000"/>
              </a:lnSpc>
              <a:spcBef>
                <a:spcPts val="0"/>
              </a:spcBef>
              <a:spcAft>
                <a:spcPts val="0"/>
              </a:spcAft>
              <a:buClr>
                <a:schemeClr val="lt2"/>
              </a:buClr>
              <a:buSzPts val="1400"/>
              <a:buChar char="●"/>
              <a:defRPr>
                <a:solidFill>
                  <a:schemeClr val="lt2"/>
                </a:solidFill>
              </a:defRPr>
            </a:lvl7pPr>
            <a:lvl8pPr marL="3657600" lvl="7" indent="-317500">
              <a:lnSpc>
                <a:spcPct val="115000"/>
              </a:lnSpc>
              <a:spcBef>
                <a:spcPts val="0"/>
              </a:spcBef>
              <a:spcAft>
                <a:spcPts val="0"/>
              </a:spcAft>
              <a:buClr>
                <a:schemeClr val="lt2"/>
              </a:buClr>
              <a:buSzPts val="1400"/>
              <a:buChar char="○"/>
              <a:defRPr>
                <a:solidFill>
                  <a:schemeClr val="lt2"/>
                </a:solidFill>
              </a:defRPr>
            </a:lvl8pPr>
            <a:lvl9pPr marL="4114800" lvl="8" indent="-31750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                                     </a:t>
            </a:r>
            <a:r>
              <a:rPr lang="en" b="1">
                <a:solidFill>
                  <a:schemeClr val="lt1"/>
                </a:solidFill>
              </a:rPr>
              <a:t>AGENDA</a:t>
            </a:r>
            <a:endParaRPr/>
          </a:p>
        </p:txBody>
      </p:sp>
      <p:sp>
        <p:nvSpPr>
          <p:cNvPr id="74" name="Google Shape;74;p15"/>
          <p:cNvSpPr txBox="1">
            <a:spLocks noGrp="1"/>
          </p:cNvSpPr>
          <p:nvPr>
            <p:ph type="body" idx="1"/>
          </p:nvPr>
        </p:nvSpPr>
        <p:spPr>
          <a:xfrm>
            <a:off x="598500" y="1439825"/>
            <a:ext cx="8277300" cy="33702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Clr>
                <a:srgbClr val="000000"/>
              </a:buClr>
              <a:buSzPts val="2200"/>
              <a:buChar char="●"/>
            </a:pPr>
            <a:r>
              <a:rPr lang="en" sz="2200" b="1" dirty="0">
                <a:solidFill>
                  <a:srgbClr val="000000"/>
                </a:solidFill>
              </a:rPr>
              <a:t>Vision and Mission Voting Results</a:t>
            </a:r>
            <a:endParaRPr sz="2200" b="1" dirty="0">
              <a:solidFill>
                <a:srgbClr val="000000"/>
              </a:solidFill>
            </a:endParaRPr>
          </a:p>
          <a:p>
            <a:pPr marL="457200" lvl="0" indent="-368300" algn="l" rtl="0">
              <a:spcBef>
                <a:spcPts val="0"/>
              </a:spcBef>
              <a:spcAft>
                <a:spcPts val="0"/>
              </a:spcAft>
              <a:buClr>
                <a:srgbClr val="000000"/>
              </a:buClr>
              <a:buSzPts val="2200"/>
              <a:buChar char="●"/>
            </a:pPr>
            <a:r>
              <a:rPr lang="en" sz="2200" b="1" dirty="0">
                <a:solidFill>
                  <a:srgbClr val="000000"/>
                </a:solidFill>
              </a:rPr>
              <a:t>Group Norms</a:t>
            </a:r>
            <a:endParaRPr sz="2200" b="1" dirty="0">
              <a:solidFill>
                <a:srgbClr val="000000"/>
              </a:solidFill>
            </a:endParaRPr>
          </a:p>
          <a:p>
            <a:pPr marL="457200" lvl="0" indent="-368300" algn="l" rtl="0">
              <a:spcBef>
                <a:spcPts val="0"/>
              </a:spcBef>
              <a:spcAft>
                <a:spcPts val="0"/>
              </a:spcAft>
              <a:buClr>
                <a:srgbClr val="000000"/>
              </a:buClr>
              <a:buSzPts val="2200"/>
              <a:buChar char="●"/>
            </a:pPr>
            <a:r>
              <a:rPr lang="en" sz="2200" b="1" dirty="0">
                <a:solidFill>
                  <a:srgbClr val="000000"/>
                </a:solidFill>
              </a:rPr>
              <a:t>Meet the Presenters</a:t>
            </a:r>
            <a:endParaRPr sz="2200" b="1" dirty="0">
              <a:solidFill>
                <a:srgbClr val="000000"/>
              </a:solidFill>
            </a:endParaRPr>
          </a:p>
          <a:p>
            <a:pPr marL="457200" lvl="0" indent="-368300" algn="l" rtl="0">
              <a:spcBef>
                <a:spcPts val="0"/>
              </a:spcBef>
              <a:spcAft>
                <a:spcPts val="0"/>
              </a:spcAft>
              <a:buClr>
                <a:srgbClr val="000000"/>
              </a:buClr>
              <a:buSzPts val="2200"/>
              <a:buChar char="●"/>
            </a:pPr>
            <a:r>
              <a:rPr lang="en" sz="2200" b="1" dirty="0">
                <a:solidFill>
                  <a:srgbClr val="000000"/>
                </a:solidFill>
              </a:rPr>
              <a:t>Introduce Problems to Policies</a:t>
            </a:r>
            <a:endParaRPr sz="2200" b="1" dirty="0">
              <a:solidFill>
                <a:srgbClr val="000000"/>
              </a:solidFill>
            </a:endParaRPr>
          </a:p>
          <a:p>
            <a:pPr marL="457200" lvl="0" indent="-368300" algn="l" rtl="0">
              <a:spcBef>
                <a:spcPts val="0"/>
              </a:spcBef>
              <a:spcAft>
                <a:spcPts val="0"/>
              </a:spcAft>
              <a:buClr>
                <a:srgbClr val="000000"/>
              </a:buClr>
              <a:buSzPts val="2200"/>
              <a:buChar char="●"/>
            </a:pPr>
            <a:r>
              <a:rPr lang="en" sz="2200" b="1" dirty="0">
                <a:solidFill>
                  <a:srgbClr val="000000"/>
                </a:solidFill>
              </a:rPr>
              <a:t>Examples</a:t>
            </a:r>
            <a:endParaRPr sz="2200" b="1" dirty="0">
              <a:solidFill>
                <a:srgbClr val="000000"/>
              </a:solidFill>
            </a:endParaRPr>
          </a:p>
          <a:p>
            <a:pPr marL="457200" lvl="0" indent="-368300" algn="l" rtl="0">
              <a:spcBef>
                <a:spcPts val="0"/>
              </a:spcBef>
              <a:spcAft>
                <a:spcPts val="0"/>
              </a:spcAft>
              <a:buClr>
                <a:srgbClr val="000000"/>
              </a:buClr>
              <a:buSzPts val="2200"/>
              <a:buChar char="●"/>
            </a:pPr>
            <a:r>
              <a:rPr lang="en-US" sz="2200" b="1" dirty="0">
                <a:solidFill>
                  <a:srgbClr val="000000"/>
                </a:solidFill>
                <a:highlight>
                  <a:srgbClr val="FFFF00"/>
                </a:highlight>
              </a:rPr>
              <a:t>Building Toward our Future</a:t>
            </a:r>
          </a:p>
          <a:p>
            <a:pPr marL="457200" lvl="0" indent="-368300" algn="l" rtl="0">
              <a:spcBef>
                <a:spcPts val="0"/>
              </a:spcBef>
              <a:spcAft>
                <a:spcPts val="0"/>
              </a:spcAft>
              <a:buClr>
                <a:srgbClr val="000000"/>
              </a:buClr>
              <a:buSzPts val="2200"/>
              <a:buChar char="●"/>
            </a:pPr>
            <a:r>
              <a:rPr lang="en-US" sz="2200" b="1" dirty="0">
                <a:solidFill>
                  <a:srgbClr val="000000"/>
                </a:solidFill>
                <a:highlight>
                  <a:srgbClr val="FFFF00"/>
                </a:highlight>
              </a:rPr>
              <a:t>Announcements </a:t>
            </a:r>
          </a:p>
          <a:p>
            <a:pPr marL="457200" lvl="0" indent="0" algn="l" rtl="0">
              <a:spcBef>
                <a:spcPts val="1200"/>
              </a:spcBef>
              <a:spcAft>
                <a:spcPts val="1200"/>
              </a:spcAft>
              <a:buNone/>
            </a:pPr>
            <a:endParaRPr sz="2200" b="1" dirty="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10"/>
        <p:cNvGrpSpPr/>
        <p:nvPr/>
      </p:nvGrpSpPr>
      <p:grpSpPr>
        <a:xfrm>
          <a:off x="0" y="0"/>
          <a:ext cx="0" cy="0"/>
          <a:chOff x="0" y="0"/>
          <a:chExt cx="0" cy="0"/>
        </a:xfrm>
      </p:grpSpPr>
      <p:sp>
        <p:nvSpPr>
          <p:cNvPr id="111" name="Google Shape;111;p21"/>
          <p:cNvSpPr txBox="1">
            <a:spLocks noGrp="1"/>
          </p:cNvSpPr>
          <p:nvPr>
            <p:ph type="title"/>
          </p:nvPr>
        </p:nvSpPr>
        <p:spPr>
          <a:xfrm>
            <a:off x="2924725" y="445025"/>
            <a:ext cx="705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12" name="Google Shape;112;p21"/>
          <p:cNvSpPr txBox="1">
            <a:spLocks noGrp="1"/>
          </p:cNvSpPr>
          <p:nvPr>
            <p:ph type="body" idx="1"/>
          </p:nvPr>
        </p:nvSpPr>
        <p:spPr>
          <a:xfrm>
            <a:off x="3529850" y="445025"/>
            <a:ext cx="5302500" cy="44457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1200"/>
              </a:spcAft>
              <a:buNone/>
            </a:pPr>
            <a:r>
              <a:rPr lang="en" sz="1600" b="1" dirty="0">
                <a:solidFill>
                  <a:schemeClr val="lt1"/>
                </a:solidFill>
              </a:rPr>
              <a:t>Daniel joined the ENP team in 2018 and is focused on the development of the assets, gifts, talents, and abilities of residents in the South-West region of Fresno. Daniel is a former Director of Diversity and Inclusion. Daniel also co-founded an urban ministry training program, Casa Shalom, which focused on Leadership Development, Social Justice, and Biblical Community. Five years ago, in response to prayer, the Dominguez’s relocated into Fresno’s Tower District and more specifically the Susan B. Neighborhood. Daniel prefers coffee over tea, flour tortillas over corn, and believes his wife's Tres Leches cake is the best there is in the whole world. Daniel is also happily married to his wife, Brenda, and they have three children; Daniel 5yr, Eliana 3yr, &amp; Santiago 4months. Daniel has a Bachelor’s degree in Christian Ministry and Leadership and most of all believes that a river of information is way better than a reservoir. </a:t>
            </a:r>
            <a:endParaRPr sz="2200" b="1" dirty="0">
              <a:solidFill>
                <a:schemeClr val="lt1"/>
              </a:solidFill>
            </a:endParaRPr>
          </a:p>
        </p:txBody>
      </p:sp>
      <p:sp>
        <p:nvSpPr>
          <p:cNvPr id="113" name="Google Shape;113;p21"/>
          <p:cNvSpPr txBox="1"/>
          <p:nvPr/>
        </p:nvSpPr>
        <p:spPr>
          <a:xfrm>
            <a:off x="134475" y="117650"/>
            <a:ext cx="21180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t>Daniel Dominguez</a:t>
            </a:r>
            <a:endParaRPr b="1" dirty="0"/>
          </a:p>
          <a:p>
            <a:pPr marL="0" lvl="0" indent="0" algn="l" rtl="0">
              <a:spcBef>
                <a:spcPts val="0"/>
              </a:spcBef>
              <a:spcAft>
                <a:spcPts val="0"/>
              </a:spcAft>
              <a:buNone/>
            </a:pPr>
            <a:r>
              <a:rPr lang="en" dirty="0"/>
              <a:t>Neighborhood Development Coordinator </a:t>
            </a:r>
            <a:endParaRPr dirty="0"/>
          </a:p>
          <a:p>
            <a:pPr marL="0" lvl="0" indent="0" algn="l" rtl="0">
              <a:spcBef>
                <a:spcPts val="0"/>
              </a:spcBef>
              <a:spcAft>
                <a:spcPts val="0"/>
              </a:spcAft>
              <a:buNone/>
            </a:pPr>
            <a:endParaRPr dirty="0"/>
          </a:p>
        </p:txBody>
      </p:sp>
      <p:pic>
        <p:nvPicPr>
          <p:cNvPr id="114" name="Google Shape;114;p21"/>
          <p:cNvPicPr preferRelativeResize="0"/>
          <p:nvPr/>
        </p:nvPicPr>
        <p:blipFill>
          <a:blip r:embed="rId3">
            <a:alphaModFix/>
          </a:blip>
          <a:stretch>
            <a:fillRect/>
          </a:stretch>
        </p:blipFill>
        <p:spPr>
          <a:xfrm>
            <a:off x="433263" y="1298825"/>
            <a:ext cx="2794817" cy="3726423"/>
          </a:xfrm>
          <a:prstGeom prst="rect">
            <a:avLst/>
          </a:prstGeom>
          <a:noFill/>
          <a:ln>
            <a:noFill/>
          </a:ln>
        </p:spPr>
      </p:pic>
      <p:pic>
        <p:nvPicPr>
          <p:cNvPr id="115" name="Google Shape;115;p21"/>
          <p:cNvPicPr preferRelativeResize="0"/>
          <p:nvPr/>
        </p:nvPicPr>
        <p:blipFill>
          <a:blip r:embed="rId4">
            <a:alphaModFix/>
          </a:blip>
          <a:stretch>
            <a:fillRect/>
          </a:stretch>
        </p:blipFill>
        <p:spPr>
          <a:xfrm>
            <a:off x="1745325" y="227700"/>
            <a:ext cx="1666875" cy="7900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9"/>
        <p:cNvGrpSpPr/>
        <p:nvPr/>
      </p:nvGrpSpPr>
      <p:grpSpPr>
        <a:xfrm>
          <a:off x="0" y="0"/>
          <a:ext cx="0" cy="0"/>
          <a:chOff x="0" y="0"/>
          <a:chExt cx="0" cy="0"/>
        </a:xfrm>
      </p:grpSpPr>
      <p:sp>
        <p:nvSpPr>
          <p:cNvPr id="120" name="Google Shape;120;p22"/>
          <p:cNvSpPr/>
          <p:nvPr/>
        </p:nvSpPr>
        <p:spPr>
          <a:xfrm>
            <a:off x="4208050" y="3572225"/>
            <a:ext cx="4851900" cy="1109400"/>
          </a:xfrm>
          <a:prstGeom prst="rect">
            <a:avLst/>
          </a:prstGeom>
          <a:solidFill>
            <a:srgbClr val="40607C"/>
          </a:solidFill>
          <a:ln w="9525" cap="flat" cmpd="sng">
            <a:solidFill>
              <a:schemeClr val="dk2"/>
            </a:solidFill>
            <a:prstDash val="solid"/>
            <a:round/>
            <a:headEnd type="none" w="sm" len="sm"/>
            <a:tailEnd type="none" w="sm" len="sm"/>
          </a:ln>
          <a:effectLst>
            <a:outerShdw blurRad="57150" dist="19050" dir="5400000" algn="bl" rotWithShape="0">
              <a:srgbClr val="000000">
                <a:alpha val="4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2"/>
          <p:cNvSpPr txBox="1"/>
          <p:nvPr/>
        </p:nvSpPr>
        <p:spPr>
          <a:xfrm>
            <a:off x="4355375" y="3796025"/>
            <a:ext cx="4211700" cy="661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100">
                <a:solidFill>
                  <a:schemeClr val="dk1"/>
                </a:solidFill>
                <a:latin typeface="Oswald"/>
                <a:ea typeface="Oswald"/>
                <a:cs typeface="Oswald"/>
                <a:sym typeface="Oswald"/>
              </a:rPr>
              <a:t>SYSTEMS ICEBERG </a:t>
            </a:r>
            <a:endParaRPr sz="3100">
              <a:solidFill>
                <a:schemeClr val="dk1"/>
              </a:solidFill>
              <a:latin typeface="Oswald"/>
              <a:ea typeface="Oswald"/>
              <a:cs typeface="Oswald"/>
              <a:sym typeface="Oswa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7"/>
        <p:cNvGrpSpPr/>
        <p:nvPr/>
      </p:nvGrpSpPr>
      <p:grpSpPr>
        <a:xfrm>
          <a:off x="0" y="0"/>
          <a:ext cx="0" cy="0"/>
          <a:chOff x="0" y="0"/>
          <a:chExt cx="0" cy="0"/>
        </a:xfrm>
      </p:grpSpPr>
      <p:sp>
        <p:nvSpPr>
          <p:cNvPr id="208" name="Google Shape;208;p37"/>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209" name="Google Shape;209;p37"/>
          <p:cNvSpPr txBox="1">
            <a:spLocks noGrp="1"/>
          </p:cNvSpPr>
          <p:nvPr>
            <p:ph type="subTitle" idx="1"/>
          </p:nvPr>
        </p:nvSpPr>
        <p:spPr>
          <a:xfrm>
            <a:off x="231700" y="182875"/>
            <a:ext cx="8520600" cy="4607700"/>
          </a:xfrm>
          <a:prstGeom prst="rect">
            <a:avLst/>
          </a:prstGeom>
        </p:spPr>
        <p:txBody>
          <a:bodyPr spcFirstLastPara="1" wrap="square" lIns="91425" tIns="91425" rIns="91425" bIns="91425" anchor="t" anchorCtr="0">
            <a:normAutofit fontScale="85000" lnSpcReduction="20000"/>
          </a:bodyPr>
          <a:lstStyle/>
          <a:p>
            <a:pPr marL="0" lvl="0" indent="0" algn="ctr" rtl="0">
              <a:spcBef>
                <a:spcPts val="0"/>
              </a:spcBef>
              <a:spcAft>
                <a:spcPts val="0"/>
              </a:spcAft>
              <a:buNone/>
            </a:pPr>
            <a:r>
              <a:rPr lang="en" sz="3600" dirty="0">
                <a:solidFill>
                  <a:srgbClr val="000000"/>
                </a:solidFill>
                <a:highlight>
                  <a:srgbClr val="FFD966"/>
                </a:highlight>
              </a:rPr>
              <a:t>Next Training:</a:t>
            </a:r>
            <a:endParaRPr sz="3600" dirty="0">
              <a:solidFill>
                <a:srgbClr val="000000"/>
              </a:solidFill>
              <a:highlight>
                <a:srgbClr val="FFD966"/>
              </a:highlight>
            </a:endParaRPr>
          </a:p>
          <a:p>
            <a:pPr marL="0" lvl="0" indent="0" algn="ctr" rtl="0">
              <a:spcBef>
                <a:spcPts val="0"/>
              </a:spcBef>
              <a:spcAft>
                <a:spcPts val="0"/>
              </a:spcAft>
              <a:buNone/>
            </a:pPr>
            <a:endParaRPr sz="3600" dirty="0">
              <a:solidFill>
                <a:srgbClr val="000000"/>
              </a:solidFill>
            </a:endParaRPr>
          </a:p>
          <a:p>
            <a:pPr marL="0" lvl="0" indent="0" algn="ctr" rtl="0">
              <a:spcBef>
                <a:spcPts val="0"/>
              </a:spcBef>
              <a:spcAft>
                <a:spcPts val="0"/>
              </a:spcAft>
              <a:buNone/>
            </a:pPr>
            <a:r>
              <a:rPr lang="en" sz="3600" b="1" dirty="0">
                <a:solidFill>
                  <a:srgbClr val="000000"/>
                </a:solidFill>
              </a:rPr>
              <a:t>REAP Training #5</a:t>
            </a:r>
            <a:endParaRPr sz="3600" b="1" dirty="0">
              <a:solidFill>
                <a:srgbClr val="000000"/>
              </a:solidFill>
            </a:endParaRPr>
          </a:p>
          <a:p>
            <a:pPr marL="0" lvl="0" indent="0" algn="ctr" rtl="0">
              <a:spcBef>
                <a:spcPts val="0"/>
              </a:spcBef>
              <a:spcAft>
                <a:spcPts val="0"/>
              </a:spcAft>
              <a:buNone/>
            </a:pPr>
            <a:r>
              <a:rPr lang="en" sz="3600" b="1" dirty="0">
                <a:solidFill>
                  <a:srgbClr val="000000"/>
                </a:solidFill>
              </a:rPr>
              <a:t>Forming a Policy Agenda</a:t>
            </a:r>
            <a:endParaRPr sz="3600" b="1" dirty="0">
              <a:solidFill>
                <a:srgbClr val="000000"/>
              </a:solidFill>
            </a:endParaRPr>
          </a:p>
          <a:p>
            <a:pPr marL="0" lvl="0" indent="0" algn="ctr" rtl="0">
              <a:spcBef>
                <a:spcPts val="0"/>
              </a:spcBef>
              <a:spcAft>
                <a:spcPts val="0"/>
              </a:spcAft>
              <a:buNone/>
            </a:pPr>
            <a:endParaRPr sz="3600" b="1" dirty="0">
              <a:solidFill>
                <a:srgbClr val="000000"/>
              </a:solidFill>
            </a:endParaRPr>
          </a:p>
          <a:p>
            <a:pPr marL="0" lvl="0" indent="0" algn="ctr" rtl="0">
              <a:spcBef>
                <a:spcPts val="0"/>
              </a:spcBef>
              <a:spcAft>
                <a:spcPts val="0"/>
              </a:spcAft>
              <a:buNone/>
            </a:pPr>
            <a:r>
              <a:rPr lang="en" sz="3000" dirty="0">
                <a:solidFill>
                  <a:srgbClr val="000000"/>
                </a:solidFill>
              </a:rPr>
              <a:t>Tuesday, November 30th from 5:30-7pm</a:t>
            </a:r>
            <a:endParaRPr sz="3000" dirty="0">
              <a:solidFill>
                <a:srgbClr val="000000"/>
              </a:solidFill>
            </a:endParaRPr>
          </a:p>
          <a:p>
            <a:pPr marL="0" lvl="0" indent="0" algn="ctr" rtl="0">
              <a:spcBef>
                <a:spcPts val="0"/>
              </a:spcBef>
              <a:spcAft>
                <a:spcPts val="0"/>
              </a:spcAft>
              <a:buNone/>
            </a:pPr>
            <a:r>
              <a:rPr lang="en" sz="3000" dirty="0">
                <a:solidFill>
                  <a:srgbClr val="000000"/>
                </a:solidFill>
              </a:rPr>
              <a:t>Or</a:t>
            </a:r>
            <a:endParaRPr sz="3000" dirty="0">
              <a:solidFill>
                <a:srgbClr val="000000"/>
              </a:solidFill>
            </a:endParaRPr>
          </a:p>
          <a:p>
            <a:pPr marL="0" lvl="0" indent="0" algn="ctr" rtl="0">
              <a:spcBef>
                <a:spcPts val="0"/>
              </a:spcBef>
              <a:spcAft>
                <a:spcPts val="0"/>
              </a:spcAft>
              <a:buNone/>
            </a:pPr>
            <a:r>
              <a:rPr lang="en" sz="3000" dirty="0">
                <a:solidFill>
                  <a:srgbClr val="000000"/>
                </a:solidFill>
              </a:rPr>
              <a:t>Saturday, December 4th from 10-11:30am</a:t>
            </a:r>
            <a:endParaRPr sz="3000" dirty="0">
              <a:solidFill>
                <a:srgbClr val="000000"/>
              </a:solidFill>
            </a:endParaRPr>
          </a:p>
          <a:p>
            <a:pPr marL="0" lvl="0" indent="0" algn="ctr" rtl="0">
              <a:spcBef>
                <a:spcPts val="0"/>
              </a:spcBef>
              <a:spcAft>
                <a:spcPts val="0"/>
              </a:spcAft>
              <a:buNone/>
            </a:pPr>
            <a:endParaRPr sz="3000" dirty="0">
              <a:solidFill>
                <a:srgbClr val="000000"/>
              </a:solidFill>
              <a:highlight>
                <a:srgbClr val="FFFF00"/>
              </a:highlight>
            </a:endParaRPr>
          </a:p>
          <a:p>
            <a:pPr marL="0" lvl="0" indent="0" algn="ctr" rtl="0">
              <a:spcBef>
                <a:spcPts val="0"/>
              </a:spcBef>
              <a:spcAft>
                <a:spcPts val="0"/>
              </a:spcAft>
              <a:buNone/>
            </a:pPr>
            <a:r>
              <a:rPr lang="en" sz="3000" b="1" dirty="0">
                <a:solidFill>
                  <a:srgbClr val="000000"/>
                </a:solidFill>
                <a:highlight>
                  <a:srgbClr val="FFFF00"/>
                </a:highlight>
              </a:rPr>
              <a:t>SAVE THE DATE</a:t>
            </a:r>
            <a:r>
              <a:rPr lang="en" sz="3000" dirty="0">
                <a:solidFill>
                  <a:srgbClr val="000000"/>
                </a:solidFill>
                <a:highlight>
                  <a:srgbClr val="FFFF00"/>
                </a:highlight>
              </a:rPr>
              <a:t> </a:t>
            </a:r>
            <a:br>
              <a:rPr lang="en" sz="3000" dirty="0">
                <a:solidFill>
                  <a:srgbClr val="000000"/>
                </a:solidFill>
                <a:highlight>
                  <a:srgbClr val="FFFF00"/>
                </a:highlight>
              </a:rPr>
            </a:br>
            <a:r>
              <a:rPr lang="en" sz="3000" dirty="0">
                <a:solidFill>
                  <a:srgbClr val="000000"/>
                </a:solidFill>
                <a:highlight>
                  <a:srgbClr val="FFFF00"/>
                </a:highlight>
              </a:rPr>
              <a:t>DECEMBER 11th 10:00 am-1:00 pm </a:t>
            </a:r>
            <a:endParaRPr sz="3000" dirty="0">
              <a:solidFill>
                <a:srgbClr val="000000"/>
              </a:solidFill>
              <a:highlight>
                <a:srgbClr val="FFFF00"/>
              </a:highlight>
            </a:endParaRPr>
          </a:p>
          <a:p>
            <a:pPr marL="0" lvl="0" indent="0" algn="ctr" rtl="0">
              <a:spcBef>
                <a:spcPts val="0"/>
              </a:spcBef>
              <a:spcAft>
                <a:spcPts val="0"/>
              </a:spcAft>
              <a:buNone/>
            </a:pPr>
            <a:r>
              <a:rPr lang="en" sz="3000" b="1" dirty="0">
                <a:solidFill>
                  <a:srgbClr val="000000"/>
                </a:solidFill>
                <a:highlight>
                  <a:srgbClr val="FFFF00"/>
                </a:highlight>
              </a:rPr>
              <a:t>ISSUES ASSEMBLY </a:t>
            </a:r>
            <a:endParaRPr sz="3000" b="1" dirty="0">
              <a:solidFill>
                <a:srgbClr val="000000"/>
              </a:solidFill>
              <a:highlight>
                <a:srgbClr val="FFFF00"/>
              </a:highlight>
            </a:endParaRPr>
          </a:p>
          <a:p>
            <a:pPr marL="0" lvl="0" indent="0" algn="ctr" rtl="0">
              <a:spcBef>
                <a:spcPts val="0"/>
              </a:spcBef>
              <a:spcAft>
                <a:spcPts val="0"/>
              </a:spcAft>
              <a:buNone/>
            </a:pPr>
            <a:endParaRPr sz="3600" dirty="0">
              <a:solidFill>
                <a:srgbClr val="000000"/>
              </a:solidFill>
            </a:endParaRPr>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271</Words>
  <Application>Microsoft Office PowerPoint</Application>
  <PresentationFormat>On-screen Show (16:9)</PresentationFormat>
  <Paragraphs>29</Paragraphs>
  <Slides>4</Slides>
  <Notes>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Oswald</vt:lpstr>
      <vt:lpstr>Simple Dark</vt:lpstr>
      <vt:lpstr>                                     AGENDA</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modified xsi:type="dcterms:W3CDTF">2021-11-05T08:36:25Z</dcterms:modified>
  <cp:category/>
</cp:coreProperties>
</file>